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9"/>
  </p:notesMasterIdLst>
  <p:handoutMasterIdLst>
    <p:handoutMasterId r:id="rId20"/>
  </p:handoutMasterIdLst>
  <p:sldIdLst>
    <p:sldId id="257" r:id="rId3"/>
    <p:sldId id="279" r:id="rId4"/>
    <p:sldId id="265" r:id="rId5"/>
    <p:sldId id="268" r:id="rId6"/>
    <p:sldId id="266" r:id="rId7"/>
    <p:sldId id="267" r:id="rId8"/>
    <p:sldId id="277" r:id="rId9"/>
    <p:sldId id="270" r:id="rId10"/>
    <p:sldId id="271" r:id="rId11"/>
    <p:sldId id="272" r:id="rId12"/>
    <p:sldId id="274" r:id="rId13"/>
    <p:sldId id="276" r:id="rId14"/>
    <p:sldId id="275" r:id="rId15"/>
    <p:sldId id="278" r:id="rId16"/>
    <p:sldId id="280" r:id="rId17"/>
    <p:sldId id="264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906"/>
    <a:srgbClr val="080A53"/>
    <a:srgbClr val="DE0501"/>
    <a:srgbClr val="98C2C6"/>
    <a:srgbClr val="7FDD4B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/>
              <a:t>A projektek előkészítése és felügyelete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u-HU"/>
              <a:t>2018.03.27.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dr. Révész György 2018.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FAD-80F5-4389-8F13-3F4668CA2B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6091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/>
              <a:t>A projektek előkészítése és felügyelete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u-HU"/>
              <a:t>2018.03.27.</a:t>
            </a:r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dr. Révész György 2018.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CB5E0-413A-4441-816F-D0EAF689F2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48567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CB5E0-413A-4441-816F-D0EAF689F2E3}" type="slidenum">
              <a:rPr lang="hu-HU" smtClean="0"/>
              <a:t>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hu-HU"/>
              <a:t>2018.03.27.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/>
              <a:t>dr. Révész György 2018.</a:t>
            </a:r>
          </a:p>
        </p:txBody>
      </p:sp>
      <p:sp>
        <p:nvSpPr>
          <p:cNvPr id="7" name="Élőfej hely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hu-HU"/>
              <a:t>A projektek előkészítése és felügyelete</a:t>
            </a:r>
          </a:p>
        </p:txBody>
      </p:sp>
    </p:spTree>
    <p:extLst>
      <p:ext uri="{BB962C8B-B14F-4D97-AF65-F5344CB8AC3E}">
        <p14:creationId xmlns:p14="http://schemas.microsoft.com/office/powerpoint/2010/main" val="101757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9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0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4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6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63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69431"/>
            <a:ext cx="10515600" cy="410753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5A6D8D"/>
          </a:solidFill>
          <a:scene3d>
            <a:camera prst="orthographicFront"/>
            <a:lightRig rig="threePt" dir="t"/>
          </a:scene3d>
          <a:sp3d prstMaterial="matte">
            <a:bevelT w="101600" h="101600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7973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838200" y="2069431"/>
            <a:ext cx="5581851" cy="4107531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718683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71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26" y="1559292"/>
            <a:ext cx="3660839" cy="3160333"/>
          </a:xfrm>
          <a:prstGeom prst="rect">
            <a:avLst/>
          </a:prstGeom>
        </p:spPr>
      </p:pic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649804" y="612094"/>
            <a:ext cx="6621379" cy="5413321"/>
          </a:xfrm>
          <a:solidFill>
            <a:srgbClr val="FACA36"/>
          </a:solidFill>
          <a:scene3d>
            <a:camera prst="orthographicFront"/>
            <a:lightRig rig="threePt" dir="t"/>
          </a:scene3d>
          <a:sp3d>
            <a:bevelT w="139700" h="139700"/>
          </a:sp3d>
        </p:spPr>
        <p:txBody>
          <a:bodyPr>
            <a:normAutofit/>
          </a:bodyPr>
          <a:lstStyle>
            <a:lvl1pPr>
              <a:defRPr sz="4400">
                <a:solidFill>
                  <a:srgbClr val="DE0501"/>
                </a:solidFill>
              </a:defRPr>
            </a:lvl1pPr>
            <a:lvl2pPr>
              <a:defRPr sz="4000">
                <a:solidFill>
                  <a:srgbClr val="DE0501"/>
                </a:solidFill>
              </a:defRPr>
            </a:lvl2pPr>
            <a:lvl3pPr>
              <a:defRPr sz="3600">
                <a:solidFill>
                  <a:srgbClr val="DE0501"/>
                </a:solidFill>
              </a:defRPr>
            </a:lvl3pPr>
            <a:lvl4pPr>
              <a:defRPr sz="3200">
                <a:solidFill>
                  <a:srgbClr val="DE0501"/>
                </a:solidFill>
              </a:defRPr>
            </a:lvl4pPr>
            <a:lvl5pPr>
              <a:defRPr sz="3200">
                <a:solidFill>
                  <a:srgbClr val="DE0501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46186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7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69431"/>
            <a:ext cx="10515600" cy="410753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5A6D8D"/>
          </a:solidFill>
          <a:scene3d>
            <a:camera prst="orthographicFront"/>
            <a:lightRig rig="threePt" dir="t"/>
          </a:scene3d>
          <a:sp3d prstMaterial="matte">
            <a:bevelT w="101600" h="101600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70547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35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87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23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92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155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015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838200" y="2069431"/>
            <a:ext cx="5581851" cy="4107531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44825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26" y="1559292"/>
            <a:ext cx="3660839" cy="3160333"/>
          </a:xfrm>
          <a:prstGeom prst="rect">
            <a:avLst/>
          </a:prstGeom>
        </p:spPr>
      </p:pic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649804" y="612094"/>
            <a:ext cx="6621379" cy="5413321"/>
          </a:xfrm>
          <a:solidFill>
            <a:srgbClr val="FACA36"/>
          </a:solidFill>
          <a:scene3d>
            <a:camera prst="orthographicFront"/>
            <a:lightRig rig="threePt" dir="t"/>
          </a:scene3d>
          <a:sp3d>
            <a:bevelT w="139700" h="139700"/>
          </a:sp3d>
        </p:spPr>
        <p:txBody>
          <a:bodyPr>
            <a:normAutofit/>
          </a:bodyPr>
          <a:lstStyle>
            <a:lvl1pPr>
              <a:defRPr sz="4400">
                <a:solidFill>
                  <a:srgbClr val="DE0501"/>
                </a:solidFill>
              </a:defRPr>
            </a:lvl1pPr>
            <a:lvl2pPr>
              <a:defRPr sz="4000">
                <a:solidFill>
                  <a:srgbClr val="DE0501"/>
                </a:solidFill>
              </a:defRPr>
            </a:lvl2pPr>
            <a:lvl3pPr>
              <a:defRPr sz="3600">
                <a:solidFill>
                  <a:srgbClr val="DE0501"/>
                </a:solidFill>
              </a:defRPr>
            </a:lvl3pPr>
            <a:lvl4pPr>
              <a:defRPr sz="3200">
                <a:solidFill>
                  <a:srgbClr val="DE0501"/>
                </a:solidFill>
              </a:defRPr>
            </a:lvl4pPr>
            <a:lvl5pPr>
              <a:defRPr sz="3200">
                <a:solidFill>
                  <a:srgbClr val="DE0501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2752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0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4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5A6D8D"/>
          </a:solidFill>
          <a:scene3d>
            <a:camera prst="orthographicFront"/>
            <a:lightRig rig="threePt" dir="t"/>
          </a:scene3d>
          <a:sp3d prstMaterial="matte">
            <a:bevelT w="101600" h="101600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2040555"/>
            <a:ext cx="10515600" cy="4136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3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1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3E3E3E"/>
          </a:solidFill>
          <a:latin typeface="+mn-lt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3E3E3E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3E3E3E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3E3E3E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3E3E3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5A6D8D"/>
          </a:solidFill>
          <a:scene3d>
            <a:camera prst="orthographicFront"/>
            <a:lightRig rig="threePt" dir="t"/>
          </a:scene3d>
          <a:sp3d prstMaterial="matte">
            <a:bevelT w="101600" h="101600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2040555"/>
            <a:ext cx="10515600" cy="4136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dr. Révész György, 2017.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8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1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3E3E3E"/>
          </a:solidFill>
          <a:latin typeface="+mn-lt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3E3E3E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3E3E3E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3E3E3E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3E3E3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abay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995447" y="429343"/>
            <a:ext cx="5817959" cy="3369659"/>
          </a:xfrm>
        </p:spPr>
        <p:txBody>
          <a:bodyPr anchor="ctr" anchorCtr="0">
            <a:noAutofit/>
          </a:bodyPr>
          <a:lstStyle/>
          <a:p>
            <a:r>
              <a:rPr lang="hu-HU" sz="4800" dirty="0"/>
              <a:t>A projektek eredményei,</a:t>
            </a:r>
            <a:br>
              <a:rPr lang="hu-HU" sz="4800" dirty="0"/>
            </a:br>
            <a:r>
              <a:rPr lang="hu-HU" sz="4800" dirty="0"/>
              <a:t>avagy mik is azok az eredmény-indikátorok?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120702" y="4536306"/>
            <a:ext cx="5749490" cy="921836"/>
          </a:xfrm>
        </p:spPr>
        <p:txBody>
          <a:bodyPr anchor="ctr" anchorCtr="0">
            <a:noAutofit/>
          </a:bodyPr>
          <a:lstStyle/>
          <a:p>
            <a:r>
              <a:rPr lang="hu-HU" sz="3200" dirty="0"/>
              <a:t>Dr. Révész György, 2018.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6" y="3943991"/>
            <a:ext cx="1484720" cy="2106467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03" y="429343"/>
            <a:ext cx="5034799" cy="336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1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1603">
            <a:off x="8929979" y="3451871"/>
            <a:ext cx="2797359" cy="1864451"/>
          </a:xfr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Kiindulási és végállapot mérése</a:t>
            </a:r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 rot="832872">
            <a:off x="9177292" y="3244333"/>
            <a:ext cx="2693145" cy="369332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hu-HU" sz="1800" dirty="0"/>
              <a:t>Csak óvatosan…</a:t>
            </a: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9202"/>
              </p:ext>
            </p:extLst>
          </p:nvPr>
        </p:nvGraphicFramePr>
        <p:xfrm>
          <a:off x="838200" y="2076825"/>
          <a:ext cx="7772400" cy="3806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  <a:r>
                        <a:rPr lang="hu-HU" sz="2400" b="1" baseline="0" dirty="0">
                          <a:solidFill>
                            <a:schemeClr val="bg1"/>
                          </a:solidFill>
                        </a:rPr>
                        <a:t> területe</a:t>
                      </a:r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„Ilyen volt, ilyen lett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600" dirty="0"/>
                        <a:t>Gazdasági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Költségek csökkentése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Magas -&gt; alacsony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r>
                        <a:rPr lang="hu-HU" sz="1600" dirty="0"/>
                        <a:t>Társadalmi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Társadalmi elfogadottság növelése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Alacsony</a:t>
                      </a:r>
                      <a:r>
                        <a:rPr lang="hu-HU" sz="1600" baseline="0" dirty="0"/>
                        <a:t> -&gt; magas</a:t>
                      </a:r>
                      <a:endParaRPr lang="hu-HU" sz="1600" dirty="0"/>
                    </a:p>
                    <a:p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645">
                <a:tc>
                  <a:txBody>
                    <a:bodyPr/>
                    <a:lstStyle/>
                    <a:p>
                      <a:r>
                        <a:rPr lang="hu-HU" sz="1600" dirty="0"/>
                        <a:t>Szakmai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Termékek, szolgáltatások</a:t>
                      </a:r>
                      <a:r>
                        <a:rPr lang="hu-HU" sz="1600" b="1" baseline="0" dirty="0">
                          <a:solidFill>
                            <a:srgbClr val="FF0000"/>
                          </a:solidFill>
                        </a:rPr>
                        <a:t> hasznosságának növelése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Alacsony</a:t>
                      </a:r>
                      <a:r>
                        <a:rPr lang="hu-HU" sz="1600" baseline="0" dirty="0"/>
                        <a:t> -&gt; magas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r>
                        <a:rPr lang="hu-HU" sz="1600" dirty="0"/>
                        <a:t>Minőségbiztosítási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Termékek, szolgáltatások minőségének a javítása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Alacsony</a:t>
                      </a:r>
                      <a:r>
                        <a:rPr lang="hu-HU" sz="1600" baseline="0" dirty="0"/>
                        <a:t> -&gt; magas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892">
                <a:tc>
                  <a:txBody>
                    <a:bodyPr/>
                    <a:lstStyle/>
                    <a:p>
                      <a:r>
                        <a:rPr lang="hu-HU" sz="1600" dirty="0"/>
                        <a:t>Környezetvédelmi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Környezetterhelés</a:t>
                      </a:r>
                      <a:r>
                        <a:rPr lang="hu-HU" sz="1600" b="1" baseline="0" dirty="0">
                          <a:solidFill>
                            <a:srgbClr val="FF0000"/>
                          </a:solidFill>
                        </a:rPr>
                        <a:t> csökkentése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Magas -&gt; alacsony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Dátum helye 2">
            <a:extLst>
              <a:ext uri="{FF2B5EF4-FFF2-40B4-BE49-F238E27FC236}">
                <a16:creationId xmlns:a16="http://schemas.microsoft.com/office/drawing/2014/main" id="{A353CBFB-E9CA-4378-82ED-ACB2244D6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3659967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Nem is </a:t>
            </a:r>
            <a:r>
              <a:rPr lang="hu-HU"/>
              <a:t>olyan egyszerű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890010"/>
              </p:ext>
            </p:extLst>
          </p:nvPr>
        </p:nvGraphicFramePr>
        <p:xfrm>
          <a:off x="838198" y="2076825"/>
          <a:ext cx="10404110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3442042584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Projekt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Mit mérek?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mérem?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aktiválom?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600" dirty="0"/>
                        <a:t>A vihar</a:t>
                      </a:r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Visszaszerezni</a:t>
                      </a:r>
                      <a:r>
                        <a:rPr lang="hu-HU" sz="1600" baseline="0" dirty="0"/>
                        <a:t> a hatalmat</a:t>
                      </a: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Hatalom mértéke</a:t>
                      </a:r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Hányan borulnak le előtte (a vége</a:t>
                      </a:r>
                      <a:r>
                        <a:rPr lang="hu-HU" sz="1600" baseline="0" dirty="0"/>
                        <a:t> tablóban)</a:t>
                      </a: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darab hercegi korona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r>
                        <a:rPr lang="hu-HU" sz="1600" dirty="0"/>
                        <a:t>Pygmalion</a:t>
                      </a:r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Virágbolti eladót gyártani</a:t>
                      </a:r>
                      <a:r>
                        <a:rPr lang="hu-HU" sz="1600" baseline="0" dirty="0"/>
                        <a:t> a virágárus lányból</a:t>
                      </a: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Jó modor mértéke</a:t>
                      </a:r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/>
                        <a:t>Hányan</a:t>
                      </a:r>
                      <a:r>
                        <a:rPr lang="hu-HU" sz="1600" baseline="0"/>
                        <a:t> táncolnak vele </a:t>
                      </a:r>
                      <a:r>
                        <a:rPr lang="hu-HU" sz="1600" baseline="0" dirty="0"/>
                        <a:t>(a nagykövet bálján)</a:t>
                      </a: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???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(4. és 5. felv.)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892">
                <a:tc>
                  <a:txBody>
                    <a:bodyPr/>
                    <a:lstStyle/>
                    <a:p>
                      <a:r>
                        <a:rPr lang="hu-HU" sz="1600" dirty="0"/>
                        <a:t>Egy, kettő, három</a:t>
                      </a:r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/>
                        <a:t>Megfelelő vőt </a:t>
                      </a:r>
                      <a:r>
                        <a:rPr lang="hu-HU" sz="1600" dirty="0"/>
                        <a:t>gyártani</a:t>
                      </a:r>
                      <a:r>
                        <a:rPr lang="hu-HU" sz="1600" baseline="0" dirty="0"/>
                        <a:t> a taxisofőrből</a:t>
                      </a: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Nemesség és gazdagság mértéke</a:t>
                      </a:r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Nemesi oklevelek</a:t>
                      </a:r>
                      <a:r>
                        <a:rPr lang="hu-HU" sz="1600" baseline="0" dirty="0"/>
                        <a:t> száma, vezérigazgatói kinevezések száma, csekk könyvek száma</a:t>
                      </a: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  <a:p>
                      <a:r>
                        <a:rPr lang="hu-HU" sz="1600" dirty="0"/>
                        <a:t>2 darab puszi az anyóstól (ügyfélelégedettség növelése)</a:t>
                      </a:r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artalom helye 1"/>
          <p:cNvSpPr txBox="1">
            <a:spLocks/>
          </p:cNvSpPr>
          <p:nvPr/>
        </p:nvSpPr>
        <p:spPr>
          <a:xfrm rot="832872">
            <a:off x="8864410" y="4406168"/>
            <a:ext cx="2693145" cy="369332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hu-HU" sz="1800" dirty="0"/>
              <a:t>Csak óvatosan…</a:t>
            </a:r>
          </a:p>
        </p:txBody>
      </p:sp>
      <p:sp>
        <p:nvSpPr>
          <p:cNvPr id="10" name="Lefelé nyíl 9"/>
          <p:cNvSpPr/>
          <p:nvPr/>
        </p:nvSpPr>
        <p:spPr>
          <a:xfrm>
            <a:off x="7560733" y="1104437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/>
              <a:t>?</a:t>
            </a:r>
          </a:p>
        </p:txBody>
      </p:sp>
      <p:sp>
        <p:nvSpPr>
          <p:cNvPr id="11" name="Dátum helye 2">
            <a:extLst>
              <a:ext uri="{FF2B5EF4-FFF2-40B4-BE49-F238E27FC236}">
                <a16:creationId xmlns:a16="http://schemas.microsoft.com/office/drawing/2014/main" id="{9E3C3376-C714-4825-AFA9-5BEF7E28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1575103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 nálunk?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61999"/>
              </p:ext>
            </p:extLst>
          </p:nvPr>
        </p:nvGraphicFramePr>
        <p:xfrm>
          <a:off x="838198" y="2076825"/>
          <a:ext cx="10404110" cy="3388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1758428172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Projekt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Mit mérek?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mérem?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aktiválom?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600" dirty="0"/>
                        <a:t>E-hiteles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37">
                <a:tc>
                  <a:txBody>
                    <a:bodyPr/>
                    <a:lstStyle/>
                    <a:p>
                      <a:r>
                        <a:rPr lang="hu-HU" sz="1600" dirty="0"/>
                        <a:t>Kormányablakba kerülés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88">
                <a:tc>
                  <a:txBody>
                    <a:bodyPr/>
                    <a:lstStyle/>
                    <a:p>
                      <a:r>
                        <a:rPr lang="hu-HU" sz="1600" dirty="0"/>
                        <a:t>IUSterm Plus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886">
                <a:tc>
                  <a:txBody>
                    <a:bodyPr/>
                    <a:lstStyle/>
                    <a:p>
                      <a:r>
                        <a:rPr lang="hu-HU" sz="1600" dirty="0"/>
                        <a:t>Iratmintatár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892">
                <a:tc>
                  <a:txBody>
                    <a:bodyPr/>
                    <a:lstStyle/>
                    <a:p>
                      <a:r>
                        <a:rPr lang="hu-HU" sz="1600" dirty="0"/>
                        <a:t>…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artalom helye 1">
            <a:extLst>
              <a:ext uri="{FF2B5EF4-FFF2-40B4-BE49-F238E27FC236}">
                <a16:creationId xmlns:a16="http://schemas.microsoft.com/office/drawing/2014/main" id="{FD2F3D6B-7506-4D89-B26E-370F68FAA0E8}"/>
              </a:ext>
            </a:extLst>
          </p:cNvPr>
          <p:cNvSpPr txBox="1">
            <a:spLocks/>
          </p:cNvSpPr>
          <p:nvPr/>
        </p:nvSpPr>
        <p:spPr>
          <a:xfrm rot="20682824">
            <a:off x="8018257" y="5205909"/>
            <a:ext cx="3835787" cy="923330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hu-HU" sz="1800" dirty="0"/>
              <a:t>A projektek eredménye által a társaság vagyona (általában) növekszik.</a:t>
            </a:r>
          </a:p>
        </p:txBody>
      </p:sp>
      <p:sp>
        <p:nvSpPr>
          <p:cNvPr id="11" name="Lefelé nyíl 10"/>
          <p:cNvSpPr/>
          <p:nvPr/>
        </p:nvSpPr>
        <p:spPr>
          <a:xfrm>
            <a:off x="7508795" y="1190426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2" name="Lefelé nyíl 11"/>
          <p:cNvSpPr/>
          <p:nvPr/>
        </p:nvSpPr>
        <p:spPr>
          <a:xfrm>
            <a:off x="9767467" y="1182621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3" name="Lefelé nyíl 12"/>
          <p:cNvSpPr/>
          <p:nvPr/>
        </p:nvSpPr>
        <p:spPr>
          <a:xfrm>
            <a:off x="5496115" y="1182621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4" name="Lefelé nyíl 13"/>
          <p:cNvSpPr/>
          <p:nvPr/>
        </p:nvSpPr>
        <p:spPr>
          <a:xfrm>
            <a:off x="3483436" y="1182621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5" name="Dátum helye 2">
            <a:extLst>
              <a:ext uri="{FF2B5EF4-FFF2-40B4-BE49-F238E27FC236}">
                <a16:creationId xmlns:a16="http://schemas.microsoft.com/office/drawing/2014/main" id="{12FEB4A5-6729-4E89-AE75-C549C13C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296991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Megoldás: könnyű…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20474"/>
              </p:ext>
            </p:extLst>
          </p:nvPr>
        </p:nvGraphicFramePr>
        <p:xfrm>
          <a:off x="838200" y="1931051"/>
          <a:ext cx="10515600" cy="435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  <a:r>
                        <a:rPr lang="hu-HU" sz="2400" b="1" baseline="0" dirty="0">
                          <a:solidFill>
                            <a:schemeClr val="bg1"/>
                          </a:solidFill>
                        </a:rPr>
                        <a:t> területe</a:t>
                      </a:r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Mit mérek?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mérem?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600" b="1" dirty="0"/>
                        <a:t>Eszközbeszerzés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„Valamit” (eszközt) venni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Eszköz célja, megnevezése, értéke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Darab, tonna, </a:t>
                      </a:r>
                      <a:r>
                        <a:rPr lang="hu-HU" sz="1600" dirty="0" err="1"/>
                        <a:t>fm</a:t>
                      </a:r>
                      <a:r>
                        <a:rPr lang="hu-HU" sz="1600" dirty="0"/>
                        <a:t>, …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/>
                        <a:t>Immateriális javak beszerzés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„Valamit” (szoftvert, tanulmányt) venni </a:t>
                      </a:r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(valami, ami önálló)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Szoftver, tanulmány célja, megnevezése, értéke</a:t>
                      </a:r>
                    </a:p>
                    <a:p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Darab, felhasználó, oldal, …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/>
                        <a:t>Mérnöki, szakértői díjak (anyagjellegű ráfordítások)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„Valamit” (szolgáltatást) venni </a:t>
                      </a:r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(valami, ami nem önálló)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Szolgáltatás célja, megnevezése, értéke (eredményterméke!)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Darab, oldal, munkaidő, …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/>
                        <a:t>A projekt szakmai megvalósításával összefüggő személyjellegű költségek és járulékaik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Saját dolgozóink „valamit” csinálnak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Tevékenység célja, megnevezése, értéke (eredményterméke!)</a:t>
                      </a:r>
                    </a:p>
                    <a:p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oldal, munkaidő, …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Dátum helye 2">
            <a:extLst>
              <a:ext uri="{FF2B5EF4-FFF2-40B4-BE49-F238E27FC236}">
                <a16:creationId xmlns:a16="http://schemas.microsoft.com/office/drawing/2014/main" id="{5D518332-2A47-45B1-B944-E03F0F17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286285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Megoldás: nem könnyű, de beválik…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61098"/>
              </p:ext>
            </p:extLst>
          </p:nvPr>
        </p:nvGraphicFramePr>
        <p:xfrm>
          <a:off x="838198" y="2076825"/>
          <a:ext cx="10404108" cy="3948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1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1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1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  <a:r>
                        <a:rPr lang="hu-HU" sz="2400" b="1" baseline="0" dirty="0">
                          <a:solidFill>
                            <a:schemeClr val="bg1"/>
                          </a:solidFill>
                        </a:rPr>
                        <a:t> területe</a:t>
                      </a:r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Mit mérek?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mérem?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600" b="1" dirty="0"/>
                        <a:t>Gazdasági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Költségek csökkentése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Költség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Pénzügy, számvitel,</a:t>
                      </a:r>
                      <a:r>
                        <a:rPr lang="hu-HU" sz="1600" baseline="0" dirty="0"/>
                        <a:t> kontrolling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r>
                        <a:rPr lang="hu-HU" sz="1600" b="1" dirty="0"/>
                        <a:t>Társadalmi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Társadalmi elfogadottság növelése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Ügyfél elégedettsége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Ügyfél elégedettség</a:t>
                      </a:r>
                      <a:r>
                        <a:rPr lang="hu-HU" sz="1600" baseline="0" dirty="0"/>
                        <a:t> (</a:t>
                      </a:r>
                      <a:r>
                        <a:rPr lang="hu-HU" sz="1600" baseline="0" dirty="0" err="1"/>
                        <a:t>auditált</a:t>
                      </a:r>
                      <a:r>
                        <a:rPr lang="hu-HU" sz="1600" baseline="0" dirty="0"/>
                        <a:t>) mérése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645">
                <a:tc>
                  <a:txBody>
                    <a:bodyPr/>
                    <a:lstStyle/>
                    <a:p>
                      <a:r>
                        <a:rPr lang="hu-HU" sz="1600" b="1" dirty="0"/>
                        <a:t>Szakmai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Termékek, szolgáltatások</a:t>
                      </a:r>
                      <a:r>
                        <a:rPr lang="hu-HU" sz="1600" baseline="0" dirty="0"/>
                        <a:t> hasznosságának növelése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Termék használhatósága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Ügyfél elégedettség</a:t>
                      </a:r>
                      <a:r>
                        <a:rPr lang="hu-HU" sz="1600" baseline="0" dirty="0"/>
                        <a:t> (</a:t>
                      </a:r>
                      <a:r>
                        <a:rPr lang="hu-HU" sz="1600" baseline="0" dirty="0" err="1"/>
                        <a:t>auditált</a:t>
                      </a:r>
                      <a:r>
                        <a:rPr lang="hu-HU" sz="1600" baseline="0" dirty="0"/>
                        <a:t>) mérése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r>
                        <a:rPr lang="hu-HU" sz="1600" b="1" dirty="0"/>
                        <a:t>Minőségbiztosítási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Termékek, szolgáltatások minőségének a javítása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Megfelelőség (hibák aránya)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Ügyfélreklamációk</a:t>
                      </a:r>
                      <a:r>
                        <a:rPr lang="hu-HU" sz="1600" dirty="0"/>
                        <a:t> (</a:t>
                      </a:r>
                      <a:r>
                        <a:rPr lang="hu-HU" sz="1600" dirty="0" err="1"/>
                        <a:t>auditált</a:t>
                      </a:r>
                      <a:r>
                        <a:rPr lang="hu-HU" sz="1600" dirty="0"/>
                        <a:t>) mérése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892">
                <a:tc>
                  <a:txBody>
                    <a:bodyPr/>
                    <a:lstStyle/>
                    <a:p>
                      <a:r>
                        <a:rPr lang="hu-HU" sz="1600" b="1" dirty="0"/>
                        <a:t>Környezetvédelmi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Környezetterhelés</a:t>
                      </a:r>
                      <a:r>
                        <a:rPr lang="hu-HU" sz="1600" baseline="0" dirty="0"/>
                        <a:t> csökkentése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Káros anyag kibocsátás </a:t>
                      </a:r>
                      <a:r>
                        <a:rPr lang="hu-HU" sz="1600" b="1" baseline="0" dirty="0">
                          <a:solidFill>
                            <a:srgbClr val="FF0000"/>
                          </a:solidFill>
                        </a:rPr>
                        <a:t>értékei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Káros anyag kibocsátás (</a:t>
                      </a:r>
                      <a:r>
                        <a:rPr lang="hu-HU" sz="1600" dirty="0" err="1"/>
                        <a:t>auditált</a:t>
                      </a:r>
                      <a:r>
                        <a:rPr lang="hu-HU" sz="1600" dirty="0"/>
                        <a:t>) mérése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Dátum helye 2">
            <a:extLst>
              <a:ext uri="{FF2B5EF4-FFF2-40B4-BE49-F238E27FC236}">
                <a16:creationId xmlns:a16="http://schemas.microsoft.com/office/drawing/2014/main" id="{BB8E0C7D-6BBC-4235-B31B-41B8382E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2119541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 nálunk?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/>
          </p:nvPr>
        </p:nvGraphicFramePr>
        <p:xfrm>
          <a:off x="838198" y="2076825"/>
          <a:ext cx="10404110" cy="3388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0822">
                  <a:extLst>
                    <a:ext uri="{9D8B030D-6E8A-4147-A177-3AD203B41FA5}">
                      <a16:colId xmlns:a16="http://schemas.microsoft.com/office/drawing/2014/main" val="1758428172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Projekt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Mit mérek?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mérem?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aktiválom?</a:t>
                      </a:r>
                    </a:p>
                  </a:txBody>
                  <a:tcPr anchor="ctr">
                    <a:solidFill>
                      <a:srgbClr val="080A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600" dirty="0"/>
                        <a:t>E-hiteles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37">
                <a:tc>
                  <a:txBody>
                    <a:bodyPr/>
                    <a:lstStyle/>
                    <a:p>
                      <a:r>
                        <a:rPr lang="hu-HU" sz="1600" dirty="0"/>
                        <a:t>Kormányablakba kerülés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88">
                <a:tc>
                  <a:txBody>
                    <a:bodyPr/>
                    <a:lstStyle/>
                    <a:p>
                      <a:r>
                        <a:rPr lang="hu-HU" sz="1600" dirty="0"/>
                        <a:t>IUSterm Plus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886">
                <a:tc>
                  <a:txBody>
                    <a:bodyPr/>
                    <a:lstStyle/>
                    <a:p>
                      <a:r>
                        <a:rPr lang="hu-HU" sz="1600" dirty="0"/>
                        <a:t>Iratmintatár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892">
                <a:tc>
                  <a:txBody>
                    <a:bodyPr/>
                    <a:lstStyle/>
                    <a:p>
                      <a:r>
                        <a:rPr lang="hu-HU" sz="1600" dirty="0"/>
                        <a:t>…</a:t>
                      </a:r>
                    </a:p>
                  </a:txBody>
                  <a:tcPr anchor="ctr"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>
                    <a:solidFill>
                      <a:srgbClr val="98C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artalom helye 1">
            <a:extLst>
              <a:ext uri="{FF2B5EF4-FFF2-40B4-BE49-F238E27FC236}">
                <a16:creationId xmlns:a16="http://schemas.microsoft.com/office/drawing/2014/main" id="{FD2F3D6B-7506-4D89-B26E-370F68FAA0E8}"/>
              </a:ext>
            </a:extLst>
          </p:cNvPr>
          <p:cNvSpPr txBox="1">
            <a:spLocks/>
          </p:cNvSpPr>
          <p:nvPr/>
        </p:nvSpPr>
        <p:spPr>
          <a:xfrm rot="20682824">
            <a:off x="8064306" y="5168448"/>
            <a:ext cx="3835787" cy="923330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hu-HU" sz="1800" dirty="0"/>
              <a:t>A projektek eredménye által a társaság vagyona (általában) növekszik</a:t>
            </a:r>
          </a:p>
        </p:txBody>
      </p:sp>
      <p:sp>
        <p:nvSpPr>
          <p:cNvPr id="11" name="Lefelé nyíl 10"/>
          <p:cNvSpPr/>
          <p:nvPr/>
        </p:nvSpPr>
        <p:spPr>
          <a:xfrm>
            <a:off x="7508795" y="1190426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2" name="Lefelé nyíl 11"/>
          <p:cNvSpPr/>
          <p:nvPr/>
        </p:nvSpPr>
        <p:spPr>
          <a:xfrm>
            <a:off x="9767467" y="1182621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3" name="Lefelé nyíl 12"/>
          <p:cNvSpPr/>
          <p:nvPr/>
        </p:nvSpPr>
        <p:spPr>
          <a:xfrm>
            <a:off x="5496115" y="1182621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4" name="Lefelé nyíl 13"/>
          <p:cNvSpPr/>
          <p:nvPr/>
        </p:nvSpPr>
        <p:spPr>
          <a:xfrm>
            <a:off x="3483436" y="1182621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/>
              <a:t>?</a:t>
            </a:r>
          </a:p>
        </p:txBody>
      </p:sp>
      <p:sp>
        <p:nvSpPr>
          <p:cNvPr id="15" name="Dátum helye 2">
            <a:extLst>
              <a:ext uri="{FF2B5EF4-FFF2-40B4-BE49-F238E27FC236}">
                <a16:creationId xmlns:a16="http://schemas.microsoft.com/office/drawing/2014/main" id="{0D9943D9-3119-494C-91C0-FF3BC328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3275672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6381" y="712349"/>
            <a:ext cx="5749490" cy="1983716"/>
          </a:xfrm>
        </p:spPr>
        <p:txBody>
          <a:bodyPr anchor="ctr" anchorCtr="0">
            <a:noAutofit/>
          </a:bodyPr>
          <a:lstStyle/>
          <a:p>
            <a:r>
              <a:rPr lang="hu-HU" sz="3600" b="1" dirty="0"/>
              <a:t>Köszönöm a figyelmet</a:t>
            </a:r>
            <a:r>
              <a:rPr lang="hu-HU" sz="3600" dirty="0"/>
              <a:t>!</a:t>
            </a:r>
          </a:p>
          <a:p>
            <a:r>
              <a:rPr lang="hu-HU" sz="3200" i="1" dirty="0"/>
              <a:t>Dr. Révész György, 2018.</a:t>
            </a:r>
          </a:p>
          <a:p>
            <a:r>
              <a:rPr lang="hu-HU" sz="3200" i="1" dirty="0"/>
              <a:t>revesz@evolreve.hu</a:t>
            </a:r>
          </a:p>
          <a:p>
            <a:r>
              <a:rPr lang="hu-HU" sz="3200" i="1" dirty="0"/>
              <a:t>revesz.gyorgy@outlook.com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13" y="711338"/>
            <a:ext cx="1651400" cy="2342947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68422" y="4878268"/>
            <a:ext cx="28532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/>
              <a:t>Idézetek, képek, videók forrása: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/>
              <a:t>Projektmenedzsment útmutató (Akadémiai Kiadó, 2006)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/>
              <a:t>dr. Révész György, Révész Péter: A projektek előkészítésének és felügyeletének képeskönyve (</a:t>
            </a:r>
            <a:r>
              <a:rPr lang="hu-HU" sz="700" dirty="0" err="1"/>
              <a:t>Rationalis</a:t>
            </a:r>
            <a:r>
              <a:rPr lang="hu-HU" sz="700" dirty="0"/>
              <a:t>, 2017.)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 err="1"/>
              <a:t>Wikipédia</a:t>
            </a:r>
            <a:r>
              <a:rPr lang="hu-HU" sz="700" dirty="0"/>
              <a:t> (</a:t>
            </a:r>
            <a:r>
              <a:rPr lang="hu-HU" sz="700" dirty="0" err="1"/>
              <a:t>www.wikipedia.org</a:t>
            </a:r>
            <a:r>
              <a:rPr lang="hu-HU" sz="700" dirty="0"/>
              <a:t>)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/>
              <a:t>Harmath Vera (grafika)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/>
              <a:t>Pixabay (</a:t>
            </a:r>
            <a:r>
              <a:rPr lang="hu-HU" sz="700" dirty="0" err="1">
                <a:hlinkClick r:id="rId3"/>
              </a:rPr>
              <a:t>www.pixabay.com</a:t>
            </a:r>
            <a:r>
              <a:rPr lang="hu-HU" sz="700" dirty="0"/>
              <a:t>);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 err="1"/>
              <a:t>Flickr</a:t>
            </a:r>
            <a:r>
              <a:rPr lang="hu-HU" sz="700" dirty="0"/>
              <a:t> (</a:t>
            </a:r>
            <a:r>
              <a:rPr lang="hu-HU" sz="700" dirty="0" err="1"/>
              <a:t>www.flickr.com</a:t>
            </a:r>
            <a:r>
              <a:rPr lang="hu-HU" sz="700" dirty="0"/>
              <a:t>)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/>
              <a:t>a szerző saját munkái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/>
              <a:t>G. B. Shaw: Pygmalion (Magyar Helikon, 1965.)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hu-HU" sz="700" dirty="0"/>
              <a:t>Molnár Ferenc: Egy-kettő-három (Franklin-Társulat, 1929.)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sz="700" dirty="0"/>
              <a:t>W. Shakespeare: A </a:t>
            </a:r>
            <a:r>
              <a:rPr lang="en-US" sz="700" dirty="0" err="1"/>
              <a:t>vihar</a:t>
            </a:r>
            <a:r>
              <a:rPr lang="en-US" sz="700" dirty="0"/>
              <a:t> (Shakespeare Globe, 2013.)</a:t>
            </a:r>
            <a:endParaRPr lang="hu-HU" sz="700" dirty="0"/>
          </a:p>
          <a:p>
            <a:pPr marL="107950" indent="-107950">
              <a:buFont typeface="Arial" panose="020B0604020202020204" pitchFamily="34" charset="0"/>
              <a:buChar char="•"/>
            </a:pPr>
            <a:endParaRPr lang="hu-HU" sz="700" dirty="0"/>
          </a:p>
          <a:p>
            <a:endParaRPr lang="hu-HU" sz="1050" dirty="0"/>
          </a:p>
          <a:p>
            <a:endParaRPr lang="hu-HU" sz="105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73" y="3436699"/>
            <a:ext cx="2594505" cy="173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8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387582" y="1969753"/>
            <a:ext cx="5748563" cy="4107531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41338" indent="-541338" algn="l">
              <a:lnSpc>
                <a:spcPct val="120000"/>
              </a:lnSpc>
              <a:buNone/>
            </a:pPr>
            <a:r>
              <a:rPr lang="hu-HU" sz="3600" dirty="0">
                <a:solidFill>
                  <a:srgbClr val="080A53"/>
                </a:solidFill>
              </a:rPr>
              <a:t>Költségek csökkentése</a:t>
            </a:r>
          </a:p>
          <a:p>
            <a:pPr marL="541338" indent="-541338" algn="l">
              <a:lnSpc>
                <a:spcPct val="120000"/>
              </a:lnSpc>
              <a:buNone/>
            </a:pPr>
            <a:r>
              <a:rPr lang="hu-HU" sz="3600" dirty="0">
                <a:solidFill>
                  <a:srgbClr val="080A53"/>
                </a:solidFill>
              </a:rPr>
              <a:t>Termékek, szolgáltatások minőségének a javítása</a:t>
            </a:r>
          </a:p>
          <a:p>
            <a:pPr marL="541338" indent="-541338" algn="l">
              <a:lnSpc>
                <a:spcPct val="120000"/>
              </a:lnSpc>
              <a:buNone/>
            </a:pPr>
            <a:r>
              <a:rPr lang="hu-HU" sz="3600" dirty="0">
                <a:solidFill>
                  <a:srgbClr val="080A53"/>
                </a:solidFill>
              </a:rPr>
              <a:t>Környezetterhelés csökkentése</a:t>
            </a:r>
          </a:p>
          <a:p>
            <a:pPr marL="541338" indent="-541338" algn="l">
              <a:lnSpc>
                <a:spcPct val="120000"/>
              </a:lnSpc>
              <a:buNone/>
            </a:pPr>
            <a:r>
              <a:rPr lang="hu-HU" sz="3600" dirty="0">
                <a:solidFill>
                  <a:srgbClr val="080A53"/>
                </a:solidFill>
              </a:rPr>
              <a:t>Termékek, szolgáltatások hasznosságának növelése</a:t>
            </a:r>
          </a:p>
          <a:p>
            <a:pPr marL="541338" indent="-541338" algn="l">
              <a:lnSpc>
                <a:spcPct val="120000"/>
              </a:lnSpc>
              <a:buNone/>
            </a:pPr>
            <a:r>
              <a:rPr lang="hu-HU" sz="3600" dirty="0">
                <a:solidFill>
                  <a:srgbClr val="080A53"/>
                </a:solidFill>
              </a:rPr>
              <a:t>Társadalmi elfogadottság növelése</a:t>
            </a:r>
          </a:p>
          <a:p>
            <a:pPr marL="180000" indent="0" algn="l">
              <a:lnSpc>
                <a:spcPct val="120000"/>
              </a:lnSpc>
              <a:buNone/>
            </a:pPr>
            <a:endParaRPr lang="hu-HU" sz="3600" dirty="0">
              <a:solidFill>
                <a:srgbClr val="080A53"/>
              </a:solidFill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397933" y="365125"/>
            <a:ext cx="11455400" cy="1325563"/>
          </a:xfrm>
        </p:spPr>
        <p:txBody>
          <a:bodyPr/>
          <a:lstStyle/>
          <a:p>
            <a:r>
              <a:rPr lang="hu-HU" dirty="0"/>
              <a:t>Projektcélok – emlékszünk?</a:t>
            </a:r>
          </a:p>
        </p:txBody>
      </p:sp>
      <p:sp>
        <p:nvSpPr>
          <p:cNvPr id="7" name="Szövegdoboz 6"/>
          <p:cNvSpPr txBox="1"/>
          <p:nvPr/>
        </p:nvSpPr>
        <p:spPr>
          <a:xfrm rot="768390">
            <a:off x="9177627" y="295797"/>
            <a:ext cx="2860639" cy="1708160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400" b="1" i="1" spc="200" dirty="0">
                <a:solidFill>
                  <a:srgbClr val="DE0501"/>
                </a:solidFill>
              </a:rPr>
              <a:t>Van célja</a:t>
            </a:r>
          </a:p>
          <a:p>
            <a:pPr>
              <a:lnSpc>
                <a:spcPct val="150000"/>
              </a:lnSpc>
            </a:pPr>
            <a:r>
              <a:rPr lang="hu-HU" sz="1400" i="1" spc="200" dirty="0">
                <a:solidFill>
                  <a:srgbClr val="DE0501"/>
                </a:solidFill>
              </a:rPr>
              <a:t>Van időütemezése</a:t>
            </a:r>
          </a:p>
          <a:p>
            <a:pPr>
              <a:lnSpc>
                <a:spcPct val="150000"/>
              </a:lnSpc>
            </a:pPr>
            <a:r>
              <a:rPr lang="hu-HU" sz="1400" i="1" spc="200" dirty="0">
                <a:solidFill>
                  <a:srgbClr val="DE0501"/>
                </a:solidFill>
              </a:rPr>
              <a:t>Van erőforrás-ütemezése</a:t>
            </a:r>
          </a:p>
          <a:p>
            <a:pPr>
              <a:lnSpc>
                <a:spcPct val="150000"/>
              </a:lnSpc>
            </a:pPr>
            <a:r>
              <a:rPr lang="hu-HU" sz="1400" i="1" spc="200" dirty="0">
                <a:solidFill>
                  <a:srgbClr val="DE0501"/>
                </a:solidFill>
              </a:rPr>
              <a:t>Van egyedi módszertana</a:t>
            </a:r>
          </a:p>
          <a:p>
            <a:pPr>
              <a:lnSpc>
                <a:spcPct val="150000"/>
              </a:lnSpc>
            </a:pPr>
            <a:r>
              <a:rPr lang="hu-HU" sz="1400" i="1" spc="200" dirty="0">
                <a:solidFill>
                  <a:srgbClr val="DE0501"/>
                </a:solidFill>
              </a:rPr>
              <a:t>+ van felelős vezetője</a:t>
            </a:r>
          </a:p>
        </p:txBody>
      </p:sp>
      <p:sp>
        <p:nvSpPr>
          <p:cNvPr id="8" name="Tartalom helye 1">
            <a:extLst>
              <a:ext uri="{FF2B5EF4-FFF2-40B4-BE49-F238E27FC236}">
                <a16:creationId xmlns:a16="http://schemas.microsoft.com/office/drawing/2014/main" id="{9234CFBD-743F-409F-A152-DB97198D3DF2}"/>
              </a:ext>
            </a:extLst>
          </p:cNvPr>
          <p:cNvSpPr txBox="1">
            <a:spLocks/>
          </p:cNvSpPr>
          <p:nvPr/>
        </p:nvSpPr>
        <p:spPr>
          <a:xfrm>
            <a:off x="397933" y="1953366"/>
            <a:ext cx="6137115" cy="4107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1pPr>
            <a:lvl2pPr marL="6858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dirty="0">
                <a:solidFill>
                  <a:srgbClr val="080A53"/>
                </a:solidFill>
              </a:rPr>
              <a:t>A Boszporusz híd megvalósítása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>
                <a:solidFill>
                  <a:srgbClr val="080A53"/>
                </a:solidFill>
              </a:rPr>
              <a:t>A Rákóczi híd megvalósítása</a:t>
            </a:r>
          </a:p>
          <a:p>
            <a:pPr marL="468000" indent="-457200" algn="l">
              <a:buFont typeface="Arial" panose="020B0604020202020204" pitchFamily="34" charset="0"/>
              <a:buNone/>
            </a:pPr>
            <a:r>
              <a:rPr lang="hu-HU" dirty="0">
                <a:solidFill>
                  <a:srgbClr val="080A53"/>
                </a:solidFill>
              </a:rPr>
              <a:t>Egy EU kutatási projekt megvalósítása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>
                <a:solidFill>
                  <a:srgbClr val="080A53"/>
                </a:solidFill>
              </a:rPr>
              <a:t>Egy munkaállomás beszerzése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dirty="0">
                <a:solidFill>
                  <a:srgbClr val="080A53"/>
                </a:solidFill>
              </a:rPr>
              <a:t>Egy fél kiló kenyér beszerzése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dirty="0">
              <a:solidFill>
                <a:srgbClr val="080A53"/>
              </a:solidFill>
            </a:endParaRPr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594CD22D-4FEF-4046-9BA0-96B3DF3C83AC}"/>
              </a:ext>
            </a:extLst>
          </p:cNvPr>
          <p:cNvCxnSpPr/>
          <p:nvPr/>
        </p:nvCxnSpPr>
        <p:spPr>
          <a:xfrm>
            <a:off x="7650699" y="59666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>
            <a:extLst>
              <a:ext uri="{FF2B5EF4-FFF2-40B4-BE49-F238E27FC236}">
                <a16:creationId xmlns:a16="http://schemas.microsoft.com/office/drawing/2014/main" id="{B76F22E5-BFD6-4F3C-A5CD-7757D779AE10}"/>
              </a:ext>
            </a:extLst>
          </p:cNvPr>
          <p:cNvSpPr/>
          <p:nvPr/>
        </p:nvSpPr>
        <p:spPr>
          <a:xfrm>
            <a:off x="5989346" y="2003585"/>
            <a:ext cx="118836" cy="3534126"/>
          </a:xfrm>
          <a:prstGeom prst="rect">
            <a:avLst/>
          </a:prstGeom>
          <a:solidFill>
            <a:srgbClr val="080A53"/>
          </a:solidFill>
          <a:ln>
            <a:solidFill>
              <a:srgbClr val="080A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91066" y="5677244"/>
            <a:ext cx="11192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80A53"/>
                </a:solidFill>
              </a:rPr>
              <a:t>+ Shakespeare, Molnár Ferenc, G. B. Shaw…</a:t>
            </a:r>
          </a:p>
          <a:p>
            <a:pPr algn="ctr"/>
            <a:endParaRPr lang="hu-HU" sz="2800" dirty="0"/>
          </a:p>
        </p:txBody>
      </p:sp>
      <p:sp>
        <p:nvSpPr>
          <p:cNvPr id="12" name="Tartalom helye 1">
            <a:extLst>
              <a:ext uri="{FF2B5EF4-FFF2-40B4-BE49-F238E27FC236}">
                <a16:creationId xmlns:a16="http://schemas.microsoft.com/office/drawing/2014/main" id="{0BC87FF1-7773-4326-91E7-94BC9CC32E38}"/>
              </a:ext>
            </a:extLst>
          </p:cNvPr>
          <p:cNvSpPr txBox="1">
            <a:spLocks/>
          </p:cNvSpPr>
          <p:nvPr/>
        </p:nvSpPr>
        <p:spPr>
          <a:xfrm rot="20071425">
            <a:off x="3641980" y="4445722"/>
            <a:ext cx="2974571" cy="1384995"/>
          </a:xfrm>
          <a:prstGeom prst="rect">
            <a:avLst/>
          </a:prstGeom>
          <a:solidFill>
            <a:srgbClr val="DE050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 algn="ctr">
              <a:spcBef>
                <a:spcPts val="600"/>
              </a:spcBef>
            </a:pPr>
            <a:r>
              <a:rPr lang="hu-HU" sz="2800" dirty="0">
                <a:solidFill>
                  <a:srgbClr val="FFFF00"/>
                </a:solidFill>
              </a:rPr>
              <a:t>Eredmény: Szubjektív - objektív</a:t>
            </a:r>
          </a:p>
        </p:txBody>
      </p:sp>
    </p:spTree>
    <p:extLst>
      <p:ext uri="{BB962C8B-B14F-4D97-AF65-F5344CB8AC3E}">
        <p14:creationId xmlns:p14="http://schemas.microsoft.com/office/powerpoint/2010/main" val="29284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Shakespeare: A vihar (1610. körül)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61434"/>
              </p:ext>
            </p:extLst>
          </p:nvPr>
        </p:nvGraphicFramePr>
        <p:xfrm>
          <a:off x="838200" y="1938866"/>
          <a:ext cx="10515600" cy="43095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27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célja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Visszaszerezni a hatalmat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időütemezése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Két nap (Ariel!)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erőforrás ütemezése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Prospero, Ariel,</a:t>
                      </a:r>
                      <a:r>
                        <a:rPr lang="hu-HU" sz="28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800" b="1" baseline="0" dirty="0" err="1">
                          <a:solidFill>
                            <a:schemeClr val="bg1"/>
                          </a:solidFill>
                        </a:rPr>
                        <a:t>Caliban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egyedi módszertana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„</a:t>
                      </a:r>
                      <a:r>
                        <a:rPr lang="hu-HU" sz="2800" b="1" dirty="0" err="1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hu-HU" sz="28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800" b="1" baseline="0" dirty="0" err="1">
                          <a:solidFill>
                            <a:schemeClr val="bg1"/>
                          </a:solidFill>
                        </a:rPr>
                        <a:t>staff</a:t>
                      </a:r>
                      <a:r>
                        <a:rPr lang="hu-HU" sz="2800" b="1" baseline="0" dirty="0">
                          <a:solidFill>
                            <a:schemeClr val="bg1"/>
                          </a:solidFill>
                        </a:rPr>
                        <a:t>”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felelős</a:t>
                      </a:r>
                      <a:r>
                        <a:rPr lang="hu-HU" sz="2800" b="1" baseline="0" dirty="0">
                          <a:solidFill>
                            <a:schemeClr val="bg1"/>
                          </a:solidFill>
                        </a:rPr>
                        <a:t> vezetője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Prospero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7526956" y="4581625"/>
            <a:ext cx="2627697" cy="7315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6096000" y="1999292"/>
            <a:ext cx="5418667" cy="7315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Dátum helye 2">
            <a:extLst>
              <a:ext uri="{FF2B5EF4-FFF2-40B4-BE49-F238E27FC236}">
                <a16:creationId xmlns:a16="http://schemas.microsoft.com/office/drawing/2014/main" id="{DC47E774-2212-4807-BF15-9D4B5495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  <p:sp>
        <p:nvSpPr>
          <p:cNvPr id="11" name="Ellipszis 10">
            <a:extLst>
              <a:ext uri="{FF2B5EF4-FFF2-40B4-BE49-F238E27FC236}">
                <a16:creationId xmlns:a16="http://schemas.microsoft.com/office/drawing/2014/main" id="{E588B66A-8D29-4551-B6E0-B22B440E1FF8}"/>
              </a:ext>
            </a:extLst>
          </p:cNvPr>
          <p:cNvSpPr/>
          <p:nvPr/>
        </p:nvSpPr>
        <p:spPr>
          <a:xfrm>
            <a:off x="295275" y="1999292"/>
            <a:ext cx="5418667" cy="7315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240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6003" cy="1325563"/>
          </a:xfrm>
        </p:spPr>
        <p:txBody>
          <a:bodyPr/>
          <a:lstStyle/>
          <a:p>
            <a:r>
              <a:rPr lang="hu-HU" dirty="0"/>
              <a:t>G. B. Shaw: Pygmalion (1871.)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33116"/>
              </p:ext>
            </p:extLst>
          </p:nvPr>
        </p:nvGraphicFramePr>
        <p:xfrm>
          <a:off x="838199" y="1936380"/>
          <a:ext cx="10944225" cy="43095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4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célja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Virágbolti</a:t>
                      </a:r>
                      <a:r>
                        <a:rPr lang="hu-HU" sz="2400" b="1" baseline="0" dirty="0">
                          <a:solidFill>
                            <a:schemeClr val="bg1"/>
                          </a:solidFill>
                        </a:rPr>
                        <a:t> eladót</a:t>
                      </a:r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 gyártani a virágáruslányból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időütemezése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6 hónap (fogadás)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erőforrás ütemezése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Prof. </a:t>
                      </a:r>
                      <a:r>
                        <a:rPr lang="hu-HU" sz="2400" b="1" dirty="0" err="1">
                          <a:solidFill>
                            <a:schemeClr val="bg1"/>
                          </a:solidFill>
                        </a:rPr>
                        <a:t>Higgins</a:t>
                      </a:r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, Col. </a:t>
                      </a:r>
                      <a:r>
                        <a:rPr lang="hu-HU" sz="2400" b="1" dirty="0" err="1">
                          <a:solidFill>
                            <a:schemeClr val="bg1"/>
                          </a:solidFill>
                        </a:rPr>
                        <a:t>Pickering</a:t>
                      </a:r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,</a:t>
                      </a:r>
                      <a:br>
                        <a:rPr lang="hu-HU" sz="2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 Mrs.</a:t>
                      </a:r>
                      <a:r>
                        <a:rPr lang="hu-HU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u-HU" sz="2400" b="1" dirty="0" err="1">
                          <a:solidFill>
                            <a:schemeClr val="bg1"/>
                          </a:solidFill>
                        </a:rPr>
                        <a:t>Pearce</a:t>
                      </a:r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egyedi módszertana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„fonetika” (a beszéd tudománya)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felelős</a:t>
                      </a:r>
                      <a:r>
                        <a:rPr lang="hu-HU" sz="2800" b="1" baseline="0" dirty="0">
                          <a:solidFill>
                            <a:schemeClr val="bg1"/>
                          </a:solidFill>
                        </a:rPr>
                        <a:t> vezetője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Prof. </a:t>
                      </a:r>
                      <a:r>
                        <a:rPr lang="hu-HU" sz="2400" b="1" dirty="0" err="1">
                          <a:solidFill>
                            <a:schemeClr val="bg1"/>
                          </a:solidFill>
                        </a:rPr>
                        <a:t>Higgins</a:t>
                      </a:r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6785809" y="610817"/>
            <a:ext cx="2088683" cy="8026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 rot="1510615">
            <a:off x="8849847" y="589810"/>
            <a:ext cx="3377049" cy="1077218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50000"/>
              </a:lnSpc>
              <a:defRPr sz="2400" b="1" i="1" spc="200">
                <a:solidFill>
                  <a:srgbClr val="DE0501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600" dirty="0"/>
              <a:t>Szent Johanna,</a:t>
            </a:r>
          </a:p>
          <a:p>
            <a:pPr>
              <a:lnSpc>
                <a:spcPct val="100000"/>
              </a:lnSpc>
            </a:pPr>
            <a:r>
              <a:rPr lang="hu-HU" sz="1600" dirty="0"/>
              <a:t>Warrenné mestersége,</a:t>
            </a:r>
          </a:p>
          <a:p>
            <a:pPr>
              <a:lnSpc>
                <a:spcPct val="100000"/>
              </a:lnSpc>
            </a:pPr>
            <a:r>
              <a:rPr lang="hu-HU" sz="1600" dirty="0"/>
              <a:t>Sosem lehet tudni,</a:t>
            </a:r>
          </a:p>
          <a:p>
            <a:pPr>
              <a:lnSpc>
                <a:spcPct val="100000"/>
              </a:lnSpc>
            </a:pPr>
            <a:r>
              <a:rPr lang="hu-HU" sz="1600" dirty="0" err="1"/>
              <a:t>Tanner</a:t>
            </a:r>
            <a:r>
              <a:rPr lang="hu-HU" sz="1600" dirty="0"/>
              <a:t> John házassága</a:t>
            </a:r>
          </a:p>
        </p:txBody>
      </p:sp>
      <p:sp>
        <p:nvSpPr>
          <p:cNvPr id="9" name="Ellipszis 8"/>
          <p:cNvSpPr/>
          <p:nvPr/>
        </p:nvSpPr>
        <p:spPr>
          <a:xfrm>
            <a:off x="6096000" y="1999292"/>
            <a:ext cx="5418667" cy="7315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Dátum helye 2">
            <a:extLst>
              <a:ext uri="{FF2B5EF4-FFF2-40B4-BE49-F238E27FC236}">
                <a16:creationId xmlns:a16="http://schemas.microsoft.com/office/drawing/2014/main" id="{74100BCE-ABB3-41FD-B122-2E809E35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  <p:sp>
        <p:nvSpPr>
          <p:cNvPr id="11" name="Ellipszis 10">
            <a:extLst>
              <a:ext uri="{FF2B5EF4-FFF2-40B4-BE49-F238E27FC236}">
                <a16:creationId xmlns:a16="http://schemas.microsoft.com/office/drawing/2014/main" id="{B7A49127-211A-4BCC-80AF-CD4AA6EBF7CA}"/>
              </a:ext>
            </a:extLst>
          </p:cNvPr>
          <p:cNvSpPr/>
          <p:nvPr/>
        </p:nvSpPr>
        <p:spPr>
          <a:xfrm>
            <a:off x="295275" y="1999292"/>
            <a:ext cx="5418667" cy="7315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225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6003" cy="1325563"/>
          </a:xfrm>
        </p:spPr>
        <p:txBody>
          <a:bodyPr/>
          <a:lstStyle/>
          <a:p>
            <a:r>
              <a:rPr lang="hu-HU" dirty="0"/>
              <a:t>Molnár Ferenc: Egy, kettő, három (1929.)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32010"/>
              </p:ext>
            </p:extLst>
          </p:nvPr>
        </p:nvGraphicFramePr>
        <p:xfrm>
          <a:off x="999067" y="1930935"/>
          <a:ext cx="10515600" cy="43925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27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célja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Megfelelő vőt gyártani a taxisofőrből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időütemezése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60 perc (jön a bécsi gyors)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erőforrás ütemezése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A bank egész személyzete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egyedi módszertana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„olaj”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907">
                <a:tc>
                  <a:txBody>
                    <a:bodyPr/>
                    <a:lstStyle/>
                    <a:p>
                      <a:pPr lvl="1"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Van felelős</a:t>
                      </a:r>
                      <a:r>
                        <a:rPr lang="hu-HU" sz="2800" b="1" baseline="0" dirty="0">
                          <a:solidFill>
                            <a:schemeClr val="bg1"/>
                          </a:solidFill>
                        </a:rPr>
                        <a:t> vezetője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err="1">
                          <a:solidFill>
                            <a:schemeClr val="bg1"/>
                          </a:solidFill>
                        </a:rPr>
                        <a:t>Norrison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6294922" y="3769360"/>
            <a:ext cx="5058878" cy="8026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6096000" y="1965424"/>
            <a:ext cx="5418667" cy="90477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Dátum helye 2">
            <a:extLst>
              <a:ext uri="{FF2B5EF4-FFF2-40B4-BE49-F238E27FC236}">
                <a16:creationId xmlns:a16="http://schemas.microsoft.com/office/drawing/2014/main" id="{968D13C1-EB44-4B34-A999-1FA27458DC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  <p:sp>
        <p:nvSpPr>
          <p:cNvPr id="11" name="Lefelé nyíl 9">
            <a:extLst>
              <a:ext uri="{FF2B5EF4-FFF2-40B4-BE49-F238E27FC236}">
                <a16:creationId xmlns:a16="http://schemas.microsoft.com/office/drawing/2014/main" id="{02543FB4-584D-4772-A0E2-7D003975087B}"/>
              </a:ext>
            </a:extLst>
          </p:cNvPr>
          <p:cNvSpPr/>
          <p:nvPr/>
        </p:nvSpPr>
        <p:spPr>
          <a:xfrm rot="2643202">
            <a:off x="9777896" y="4110349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EA48CF21-4B33-4279-B97C-0C7E42BCD681}"/>
              </a:ext>
            </a:extLst>
          </p:cNvPr>
          <p:cNvSpPr/>
          <p:nvPr/>
        </p:nvSpPr>
        <p:spPr>
          <a:xfrm>
            <a:off x="295275" y="1999292"/>
            <a:ext cx="5418667" cy="7315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766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Sikeres-e a projekt?</a:t>
            </a: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90171"/>
              </p:ext>
            </p:extLst>
          </p:nvPr>
        </p:nvGraphicFramePr>
        <p:xfrm>
          <a:off x="4300322" y="2102728"/>
          <a:ext cx="7417545" cy="410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5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5648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Eredmény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Eredményindikátor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648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/>
                        <a:t>Van változás</a:t>
                      </a:r>
                    </a:p>
                  </a:txBody>
                  <a:tcPr anchor="ctr"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/>
                        <a:t>Kiindulás és cél állapot </a:t>
                      </a:r>
                      <a:r>
                        <a:rPr lang="hu-HU" sz="2800" b="1" dirty="0">
                          <a:solidFill>
                            <a:srgbClr val="FF0000"/>
                          </a:solidFill>
                        </a:rPr>
                        <a:t>mérése</a:t>
                      </a:r>
                    </a:p>
                  </a:txBody>
                  <a:tcPr anchor="ctr"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5648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/>
                        <a:t>Mérhető</a:t>
                      </a:r>
                    </a:p>
                  </a:txBody>
                  <a:tcPr anchor="ctr"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/>
                        <a:t>Pontosan</a:t>
                      </a:r>
                      <a:r>
                        <a:rPr lang="hu-HU" sz="2800" b="1" baseline="0" dirty="0"/>
                        <a:t> </a:t>
                      </a:r>
                      <a:r>
                        <a:rPr lang="hu-HU" sz="2800" b="1" baseline="0" dirty="0">
                          <a:solidFill>
                            <a:srgbClr val="FF0000"/>
                          </a:solidFill>
                        </a:rPr>
                        <a:t>mit</a:t>
                      </a:r>
                      <a:r>
                        <a:rPr lang="hu-HU" sz="2800" b="1" baseline="0" dirty="0"/>
                        <a:t> mérek?</a:t>
                      </a:r>
                      <a:endParaRPr lang="hu-HU" sz="2800" b="1" dirty="0"/>
                    </a:p>
                  </a:txBody>
                  <a:tcPr anchor="ctr"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064269"/>
                  </a:ext>
                </a:extLst>
              </a:tr>
              <a:tr h="1025648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err="1"/>
                        <a:t>Auditálható</a:t>
                      </a:r>
                      <a:r>
                        <a:rPr lang="hu-HU" sz="2800" b="1" baseline="0" dirty="0"/>
                        <a:t> (ellenőrizhető)</a:t>
                      </a:r>
                      <a:endParaRPr lang="hu-HU" sz="2800" b="1" dirty="0"/>
                    </a:p>
                  </a:txBody>
                  <a:tcPr anchor="ctr"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/>
                        <a:t>Pontosan </a:t>
                      </a:r>
                      <a:r>
                        <a:rPr lang="hu-HU" sz="2800" b="1" dirty="0">
                          <a:solidFill>
                            <a:srgbClr val="FF0000"/>
                          </a:solidFill>
                        </a:rPr>
                        <a:t>hogyan</a:t>
                      </a:r>
                      <a:r>
                        <a:rPr lang="hu-HU" sz="2800" b="1" dirty="0"/>
                        <a:t> mérem?</a:t>
                      </a:r>
                    </a:p>
                  </a:txBody>
                  <a:tcPr anchor="ctr"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978545"/>
                  </a:ext>
                </a:extLst>
              </a:tr>
            </a:tbl>
          </a:graphicData>
        </a:graphic>
      </p:graphicFrame>
      <p:sp>
        <p:nvSpPr>
          <p:cNvPr id="10" name="Dátum helye 2">
            <a:extLst>
              <a:ext uri="{FF2B5EF4-FFF2-40B4-BE49-F238E27FC236}">
                <a16:creationId xmlns:a16="http://schemas.microsoft.com/office/drawing/2014/main" id="{127B420C-5D81-41A9-90B7-F9C9C91B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  <p:graphicFrame>
        <p:nvGraphicFramePr>
          <p:cNvPr id="11" name="Táblázat 10">
            <a:extLst>
              <a:ext uri="{FF2B5EF4-FFF2-40B4-BE49-F238E27FC236}">
                <a16:creationId xmlns:a16="http://schemas.microsoft.com/office/drawing/2014/main" id="{96196719-D9DD-432E-A4BB-F82AE06DA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181944"/>
              </p:ext>
            </p:extLst>
          </p:nvPr>
        </p:nvGraphicFramePr>
        <p:xfrm>
          <a:off x="207163" y="4413087"/>
          <a:ext cx="3894895" cy="17922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96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411">
                <a:tc>
                  <a:txBody>
                    <a:bodyPr/>
                    <a:lstStyle/>
                    <a:p>
                      <a:pPr marL="0" lvl="1" algn="l"/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Molnár</a:t>
                      </a: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„</a:t>
                      </a:r>
                      <a:r>
                        <a:rPr lang="hu-HU" sz="2000" b="1" dirty="0" err="1">
                          <a:solidFill>
                            <a:schemeClr val="bg1"/>
                          </a:solidFill>
                        </a:rPr>
                        <a:t>Win-win</a:t>
                      </a:r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”</a:t>
                      </a: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11">
                <a:tc>
                  <a:txBody>
                    <a:bodyPr/>
                    <a:lstStyle/>
                    <a:p>
                      <a:pPr marL="0" lvl="1" algn="l"/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Shakespeare</a:t>
                      </a: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„Jó – rossz”</a:t>
                      </a: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411">
                <a:tc>
                  <a:txBody>
                    <a:bodyPr/>
                    <a:lstStyle/>
                    <a:p>
                      <a:pPr marL="0" lvl="1" algn="l"/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Shaw</a:t>
                      </a: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hu-HU" sz="2000" b="1" dirty="0">
                          <a:solidFill>
                            <a:schemeClr val="bg1"/>
                          </a:solidFill>
                        </a:rPr>
                        <a:t>4. és 5. felv.</a:t>
                      </a:r>
                    </a:p>
                  </a:txBody>
                  <a:tcPr marL="108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artalom helye 1">
            <a:extLst>
              <a:ext uri="{FF2B5EF4-FFF2-40B4-BE49-F238E27FC236}">
                <a16:creationId xmlns:a16="http://schemas.microsoft.com/office/drawing/2014/main" id="{CD2AD0F7-1D2F-4F37-8ECE-1E123099A564}"/>
              </a:ext>
            </a:extLst>
          </p:cNvPr>
          <p:cNvSpPr txBox="1">
            <a:spLocks/>
          </p:cNvSpPr>
          <p:nvPr/>
        </p:nvSpPr>
        <p:spPr>
          <a:xfrm rot="20610003">
            <a:off x="5953380" y="378818"/>
            <a:ext cx="4685933" cy="1569660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u-HU" dirty="0"/>
              <a:t>Eredményindikátor: </a:t>
            </a:r>
            <a:r>
              <a:rPr lang="hu-HU" b="0" dirty="0"/>
              <a:t>numerikus mutatószám, amely a projekt céljának elérése következtében beálló változásokat mérhetővé teszi. </a:t>
            </a:r>
          </a:p>
        </p:txBody>
      </p:sp>
      <p:sp>
        <p:nvSpPr>
          <p:cNvPr id="2" name="Lefelé nyíl 1"/>
          <p:cNvSpPr/>
          <p:nvPr/>
        </p:nvSpPr>
        <p:spPr>
          <a:xfrm>
            <a:off x="9267132" y="1179952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artalom helye 1">
            <a:extLst>
              <a:ext uri="{FF2B5EF4-FFF2-40B4-BE49-F238E27FC236}">
                <a16:creationId xmlns:a16="http://schemas.microsoft.com/office/drawing/2014/main" id="{9234CFBD-743F-409F-A152-DB97198D3DF2}"/>
              </a:ext>
            </a:extLst>
          </p:cNvPr>
          <p:cNvSpPr txBox="1">
            <a:spLocks/>
          </p:cNvSpPr>
          <p:nvPr/>
        </p:nvSpPr>
        <p:spPr>
          <a:xfrm>
            <a:off x="183552" y="1856006"/>
            <a:ext cx="2163634" cy="1093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1pPr>
            <a:lvl2pPr marL="6858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3E3E3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1100" dirty="0">
                <a:solidFill>
                  <a:srgbClr val="080A53"/>
                </a:solidFill>
              </a:rPr>
              <a:t>A Boszporusz híd megvalósítása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1100" dirty="0">
                <a:solidFill>
                  <a:srgbClr val="080A53"/>
                </a:solidFill>
              </a:rPr>
              <a:t>A Rákóczi híd megvalósítása</a:t>
            </a:r>
          </a:p>
          <a:p>
            <a:pPr marL="180000" indent="-18000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1100" dirty="0">
                <a:solidFill>
                  <a:srgbClr val="080A53"/>
                </a:solidFill>
              </a:rPr>
              <a:t>Egy EU kutatási projekt megvalósítása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1100" dirty="0">
                <a:solidFill>
                  <a:srgbClr val="080A53"/>
                </a:solidFill>
              </a:rPr>
              <a:t>Egy munkaállomás beszerzése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1100" dirty="0">
                <a:solidFill>
                  <a:srgbClr val="080A53"/>
                </a:solidFill>
              </a:rPr>
              <a:t>Egy fél kiló kenyér beszerzése</a:t>
            </a:r>
          </a:p>
        </p:txBody>
      </p:sp>
      <p:sp>
        <p:nvSpPr>
          <p:cNvPr id="14" name="Tartalom helye 1"/>
          <p:cNvSpPr>
            <a:spLocks noGrp="1"/>
          </p:cNvSpPr>
          <p:nvPr>
            <p:ph idx="1"/>
          </p:nvPr>
        </p:nvSpPr>
        <p:spPr>
          <a:xfrm>
            <a:off x="838200" y="3172048"/>
            <a:ext cx="3394438" cy="1189302"/>
          </a:xfrm>
        </p:spPr>
        <p:txBody>
          <a:bodyPr vert="horz" lIns="91440" tIns="45720" rIns="91440" bIns="45720" rtlCol="0">
            <a:noAutofit/>
          </a:bodyPr>
          <a:lstStyle/>
          <a:p>
            <a:pPr marL="180000" indent="-18000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100" dirty="0">
                <a:solidFill>
                  <a:srgbClr val="080A53"/>
                </a:solidFill>
              </a:rPr>
              <a:t>Költségek csökkentése</a:t>
            </a:r>
          </a:p>
          <a:p>
            <a:pPr marL="180000" indent="-18000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100" dirty="0">
                <a:solidFill>
                  <a:srgbClr val="080A53"/>
                </a:solidFill>
              </a:rPr>
              <a:t>Termékek, szolgáltatások minőségének a javítása</a:t>
            </a:r>
          </a:p>
          <a:p>
            <a:pPr marL="180000" indent="-18000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100" dirty="0">
                <a:solidFill>
                  <a:srgbClr val="080A53"/>
                </a:solidFill>
              </a:rPr>
              <a:t>Környezetterhelés csökkentése</a:t>
            </a:r>
          </a:p>
          <a:p>
            <a:pPr marL="180000" indent="-18000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100" dirty="0">
                <a:solidFill>
                  <a:srgbClr val="080A53"/>
                </a:solidFill>
              </a:rPr>
              <a:t>Termékek, szolgáltatások hasznosságának növelése</a:t>
            </a:r>
          </a:p>
          <a:p>
            <a:pPr marL="180000" indent="-18000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100" dirty="0">
                <a:solidFill>
                  <a:srgbClr val="080A53"/>
                </a:solidFill>
              </a:rPr>
              <a:t>Társadalmi elfogadottság növelése</a:t>
            </a:r>
          </a:p>
          <a:p>
            <a:pPr marL="180000" indent="-180000" algn="l">
              <a:lnSpc>
                <a:spcPct val="120000"/>
              </a:lnSpc>
              <a:spcBef>
                <a:spcPts val="0"/>
              </a:spcBef>
              <a:buNone/>
            </a:pPr>
            <a:endParaRPr lang="hu-HU" sz="1100" dirty="0">
              <a:solidFill>
                <a:srgbClr val="080A53"/>
              </a:solidFill>
            </a:endParaRPr>
          </a:p>
        </p:txBody>
      </p:sp>
      <p:sp>
        <p:nvSpPr>
          <p:cNvPr id="12" name="Tartalom helye 1">
            <a:extLst>
              <a:ext uri="{FF2B5EF4-FFF2-40B4-BE49-F238E27FC236}">
                <a16:creationId xmlns:a16="http://schemas.microsoft.com/office/drawing/2014/main" id="{76D856CC-CE55-4D57-966C-3FD194F58870}"/>
              </a:ext>
            </a:extLst>
          </p:cNvPr>
          <p:cNvSpPr txBox="1">
            <a:spLocks/>
          </p:cNvSpPr>
          <p:nvPr/>
        </p:nvSpPr>
        <p:spPr>
          <a:xfrm rot="20071425">
            <a:off x="419194" y="2343250"/>
            <a:ext cx="2974571" cy="954107"/>
          </a:xfrm>
          <a:prstGeom prst="rect">
            <a:avLst/>
          </a:prstGeom>
          <a:solidFill>
            <a:srgbClr val="DE050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 algn="ctr">
              <a:spcBef>
                <a:spcPts val="600"/>
              </a:spcBef>
            </a:pPr>
            <a:r>
              <a:rPr lang="hu-HU" sz="2800" dirty="0">
                <a:solidFill>
                  <a:srgbClr val="FFFF00"/>
                </a:solidFill>
              </a:rPr>
              <a:t>Szubjektív - objektív</a:t>
            </a:r>
          </a:p>
        </p:txBody>
      </p:sp>
    </p:spTree>
    <p:extLst>
      <p:ext uri="{BB962C8B-B14F-4D97-AF65-F5344CB8AC3E}">
        <p14:creationId xmlns:p14="http://schemas.microsoft.com/office/powerpoint/2010/main" val="342885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7C31F45-1572-4485-85A7-5DF32ADEE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431"/>
            <a:ext cx="7499367" cy="410753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u-HU" b="1" dirty="0"/>
              <a:t>Eszközbeszerzés</a:t>
            </a:r>
          </a:p>
          <a:p>
            <a:pPr algn="l"/>
            <a:r>
              <a:rPr lang="hu-HU" b="1" dirty="0"/>
              <a:t>Immateriális javak beszerzés</a:t>
            </a:r>
          </a:p>
          <a:p>
            <a:pPr algn="l"/>
            <a:r>
              <a:rPr lang="hu-HU" dirty="0"/>
              <a:t>Mérnöki, szakértői díjak (anyagjellegű ráfordítások)</a:t>
            </a:r>
          </a:p>
          <a:p>
            <a:pPr algn="l"/>
            <a:r>
              <a:rPr lang="hu-HU" dirty="0"/>
              <a:t>A projekt szakmai megvalósításával összefüggő személyjellegű költségek és járulékaik</a:t>
            </a:r>
          </a:p>
          <a:p>
            <a:pPr algn="l"/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Képzés</a:t>
            </a:r>
          </a:p>
          <a:p>
            <a:pPr algn="l"/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Nyilvánosság biztosítása</a:t>
            </a:r>
          </a:p>
          <a:p>
            <a:pPr algn="l"/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Projekt menedzsment költségek, közbeszerzés, minőségbiztosítás</a:t>
            </a:r>
          </a:p>
          <a:p>
            <a:pPr marL="0" indent="0" algn="l">
              <a:buNone/>
            </a:pP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0A6AF64-EB70-4BB6-B34A-79BCECB3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5BF52B5-6AB3-4360-B1EC-D7CFBBD6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989AFE17-40C9-4F2B-ABF1-FFE3AB89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Szeretünk számvitel…</a:t>
            </a:r>
          </a:p>
        </p:txBody>
      </p:sp>
      <p:sp>
        <p:nvSpPr>
          <p:cNvPr id="7" name="Tartalom helye 1">
            <a:extLst>
              <a:ext uri="{FF2B5EF4-FFF2-40B4-BE49-F238E27FC236}">
                <a16:creationId xmlns:a16="http://schemas.microsoft.com/office/drawing/2014/main" id="{CD2AD0F7-1D2F-4F37-8ECE-1E123099A564}"/>
              </a:ext>
            </a:extLst>
          </p:cNvPr>
          <p:cNvSpPr txBox="1">
            <a:spLocks/>
          </p:cNvSpPr>
          <p:nvPr/>
        </p:nvSpPr>
        <p:spPr>
          <a:xfrm rot="832872">
            <a:off x="8309074" y="3364627"/>
            <a:ext cx="3666465" cy="2477601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hu-HU" sz="1200" dirty="0"/>
              <a:t>A Boszporusz híd megvalósítása</a:t>
            </a:r>
          </a:p>
          <a:p>
            <a:pPr>
              <a:spcBef>
                <a:spcPts val="600"/>
              </a:spcBef>
            </a:pPr>
            <a:r>
              <a:rPr lang="hu-HU" sz="1200" dirty="0"/>
              <a:t>A Rákóczi híd megvalósítása</a:t>
            </a:r>
          </a:p>
          <a:p>
            <a:pPr>
              <a:spcBef>
                <a:spcPts val="600"/>
              </a:spcBef>
            </a:pPr>
            <a:r>
              <a:rPr lang="hu-HU" sz="1200" dirty="0"/>
              <a:t>Egy EU kutatási projekt megvalósítása</a:t>
            </a:r>
          </a:p>
          <a:p>
            <a:pPr>
              <a:spcBef>
                <a:spcPts val="600"/>
              </a:spcBef>
            </a:pPr>
            <a:r>
              <a:rPr lang="hu-HU" sz="1200" dirty="0"/>
              <a:t>Egy munkaállomás beszerzése</a:t>
            </a:r>
          </a:p>
          <a:p>
            <a:pPr>
              <a:spcBef>
                <a:spcPts val="600"/>
              </a:spcBef>
            </a:pPr>
            <a:r>
              <a:rPr lang="hu-HU" sz="1200" dirty="0"/>
              <a:t>Egy kiló kenyér beszerzése</a:t>
            </a:r>
          </a:p>
          <a:p>
            <a:pPr>
              <a:spcBef>
                <a:spcPts val="600"/>
              </a:spcBef>
            </a:pPr>
            <a:r>
              <a:rPr lang="hu-HU" sz="1200" dirty="0">
                <a:solidFill>
                  <a:schemeClr val="accent2">
                    <a:lumMod val="75000"/>
                  </a:schemeClr>
                </a:solidFill>
              </a:rPr>
              <a:t>Visszaszerezni a hatalmat</a:t>
            </a:r>
          </a:p>
          <a:p>
            <a:pPr>
              <a:spcBef>
                <a:spcPts val="600"/>
              </a:spcBef>
            </a:pPr>
            <a:r>
              <a:rPr lang="hu-HU" sz="1200" dirty="0">
                <a:solidFill>
                  <a:schemeClr val="accent2">
                    <a:lumMod val="75000"/>
                  </a:schemeClr>
                </a:solidFill>
              </a:rPr>
              <a:t>Férjet gyártani a taxisofőrből</a:t>
            </a:r>
          </a:p>
          <a:p>
            <a:pPr>
              <a:spcBef>
                <a:spcPts val="600"/>
              </a:spcBef>
            </a:pPr>
            <a:r>
              <a:rPr lang="hu-HU" sz="1200" dirty="0">
                <a:solidFill>
                  <a:schemeClr val="accent2">
                    <a:lumMod val="75000"/>
                  </a:schemeClr>
                </a:solidFill>
              </a:rPr>
              <a:t>Virágbolti eladót gyártani a virágáruslányból</a:t>
            </a:r>
          </a:p>
        </p:txBody>
      </p:sp>
      <p:sp>
        <p:nvSpPr>
          <p:cNvPr id="8" name="Tartalom helye 1">
            <a:extLst>
              <a:ext uri="{FF2B5EF4-FFF2-40B4-BE49-F238E27FC236}">
                <a16:creationId xmlns:a16="http://schemas.microsoft.com/office/drawing/2014/main" id="{D1812E5E-8C2F-467B-BC85-16E6224D8768}"/>
              </a:ext>
            </a:extLst>
          </p:cNvPr>
          <p:cNvSpPr txBox="1">
            <a:spLocks/>
          </p:cNvSpPr>
          <p:nvPr/>
        </p:nvSpPr>
        <p:spPr>
          <a:xfrm rot="20682824">
            <a:off x="6850404" y="774825"/>
            <a:ext cx="5003250" cy="1200329"/>
          </a:xfrm>
          <a:prstGeom prst="rect">
            <a:avLst/>
          </a:prstGeom>
          <a:solidFill>
            <a:srgbClr val="FACA3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hu-HU" sz="2400" dirty="0"/>
              <a:t>A projektek eredménye által a társaság vagyona (általában) növekszik.</a:t>
            </a:r>
          </a:p>
        </p:txBody>
      </p:sp>
      <p:sp>
        <p:nvSpPr>
          <p:cNvPr id="11" name="Dátum helye 2">
            <a:extLst>
              <a:ext uri="{FF2B5EF4-FFF2-40B4-BE49-F238E27FC236}">
                <a16:creationId xmlns:a16="http://schemas.microsoft.com/office/drawing/2014/main" id="{817934C2-F9A6-4D6B-9CF5-4C20D022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63215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mérek? (ha nem lehet darabra….)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86485"/>
              </p:ext>
            </p:extLst>
          </p:nvPr>
        </p:nvGraphicFramePr>
        <p:xfrm>
          <a:off x="838200" y="2076825"/>
          <a:ext cx="10515600" cy="3660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3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9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2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Cél</a:t>
                      </a:r>
                      <a:r>
                        <a:rPr lang="hu-HU" sz="2800" b="1" baseline="0" dirty="0">
                          <a:solidFill>
                            <a:schemeClr val="bg1"/>
                          </a:solidFill>
                        </a:rPr>
                        <a:t> területe</a:t>
                      </a:r>
                      <a:endParaRPr lang="hu-H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Mit mérek?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800" dirty="0"/>
                        <a:t>Gazdasági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Költségek csökkentése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Költség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r>
                        <a:rPr lang="hu-HU" sz="1800" dirty="0"/>
                        <a:t>Társadalmi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Társadalmi elfogadottság növelése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Ügyfél elégedettsége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645">
                <a:tc>
                  <a:txBody>
                    <a:bodyPr/>
                    <a:lstStyle/>
                    <a:p>
                      <a:r>
                        <a:rPr lang="hu-HU" sz="1800" dirty="0"/>
                        <a:t>Szakmai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Termékek, szolgáltatások</a:t>
                      </a:r>
                      <a:r>
                        <a:rPr lang="hu-HU" sz="1800" b="1" baseline="0" dirty="0">
                          <a:solidFill>
                            <a:srgbClr val="FF0000"/>
                          </a:solidFill>
                        </a:rPr>
                        <a:t> hasznosságának növelése</a:t>
                      </a:r>
                      <a:endParaRPr lang="hu-HU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Termék használhatósága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r>
                        <a:rPr lang="hu-HU" sz="1800" dirty="0"/>
                        <a:t>Minőségbiztosítási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Termékek, szolgáltatások minőségének a javítása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Megfelelőség (hibák aránya)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892">
                <a:tc>
                  <a:txBody>
                    <a:bodyPr/>
                    <a:lstStyle/>
                    <a:p>
                      <a:r>
                        <a:rPr lang="hu-HU" sz="1800" dirty="0"/>
                        <a:t>Környezetvédelmi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Környezetterhelés</a:t>
                      </a:r>
                      <a:r>
                        <a:rPr lang="hu-HU" sz="1800" b="1" baseline="0" dirty="0">
                          <a:solidFill>
                            <a:srgbClr val="FF0000"/>
                          </a:solidFill>
                        </a:rPr>
                        <a:t> csökkentése</a:t>
                      </a:r>
                      <a:endParaRPr lang="hu-HU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Káros anyag kibocsátás </a:t>
                      </a:r>
                      <a:r>
                        <a:rPr lang="hu-HU" sz="1800" baseline="0" dirty="0"/>
                        <a:t>értékei</a:t>
                      </a:r>
                      <a:endParaRPr lang="hu-HU" sz="18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Lefelé nyíl 10"/>
          <p:cNvSpPr/>
          <p:nvPr/>
        </p:nvSpPr>
        <p:spPr>
          <a:xfrm>
            <a:off x="6366933" y="1070423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Dátum helye 2">
            <a:extLst>
              <a:ext uri="{FF2B5EF4-FFF2-40B4-BE49-F238E27FC236}">
                <a16:creationId xmlns:a16="http://schemas.microsoft.com/office/drawing/2014/main" id="{B9022DBA-0DE7-4035-9BC4-1AD916F4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370468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>
                <a:solidFill>
                  <a:prstClr val="black">
                    <a:tint val="75000"/>
                  </a:prstClr>
                </a:solidFill>
              </a:rPr>
              <a:t>Projektek előkészítése és felügyelete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C5FB-C091-4742-972B-C8F6FBF2AE7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Hogyan mérem?</a:t>
            </a: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14644"/>
              </p:ext>
            </p:extLst>
          </p:nvPr>
        </p:nvGraphicFramePr>
        <p:xfrm>
          <a:off x="838199" y="2076825"/>
          <a:ext cx="8055543" cy="3948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5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  <a:r>
                        <a:rPr lang="hu-HU" sz="2400" b="1" baseline="0" dirty="0">
                          <a:solidFill>
                            <a:schemeClr val="bg1"/>
                          </a:solidFill>
                        </a:rPr>
                        <a:t> területe</a:t>
                      </a:r>
                      <a:endParaRPr lang="hu-H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Cél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chemeClr val="bg1"/>
                          </a:solidFill>
                        </a:rPr>
                        <a:t>Hogyan mérem?</a:t>
                      </a:r>
                    </a:p>
                  </a:txBody>
                  <a:tcPr anchor="ctr">
                    <a:solidFill>
                      <a:srgbClr val="1239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132">
                <a:tc>
                  <a:txBody>
                    <a:bodyPr/>
                    <a:lstStyle/>
                    <a:p>
                      <a:r>
                        <a:rPr lang="hu-HU" sz="1600" dirty="0"/>
                        <a:t>Gazdasági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Költségek csökkentése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Pénzügy, számvitel,</a:t>
                      </a:r>
                      <a:r>
                        <a:rPr lang="hu-HU" sz="1600" baseline="0" dirty="0"/>
                        <a:t> kontrolling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r>
                        <a:rPr lang="hu-HU" sz="1600" dirty="0"/>
                        <a:t>Társadalmi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Társadalmi elfogadottság növelése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Ügyfél elégedettség</a:t>
                      </a:r>
                      <a:r>
                        <a:rPr lang="hu-HU" sz="1600" baseline="0" dirty="0"/>
                        <a:t> (</a:t>
                      </a:r>
                      <a:r>
                        <a:rPr lang="hu-HU" sz="1600" baseline="0" dirty="0" err="1"/>
                        <a:t>auditált</a:t>
                      </a:r>
                      <a:r>
                        <a:rPr lang="hu-HU" sz="1600" baseline="0" dirty="0"/>
                        <a:t>) mérése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645">
                <a:tc>
                  <a:txBody>
                    <a:bodyPr/>
                    <a:lstStyle/>
                    <a:p>
                      <a:r>
                        <a:rPr lang="hu-HU" sz="1600" dirty="0"/>
                        <a:t>Szakmai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Termékek, szolgáltatások</a:t>
                      </a:r>
                      <a:r>
                        <a:rPr lang="hu-HU" sz="1600" b="1" baseline="0" dirty="0">
                          <a:solidFill>
                            <a:srgbClr val="FF0000"/>
                          </a:solidFill>
                        </a:rPr>
                        <a:t> hasznosságának növelése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Ügyfél elégedettség</a:t>
                      </a:r>
                      <a:r>
                        <a:rPr lang="hu-HU" sz="1600" baseline="0" dirty="0"/>
                        <a:t> (</a:t>
                      </a:r>
                      <a:r>
                        <a:rPr lang="hu-HU" sz="1600" baseline="0" dirty="0" err="1"/>
                        <a:t>auditált</a:t>
                      </a:r>
                      <a:r>
                        <a:rPr lang="hu-HU" sz="1600" baseline="0" dirty="0"/>
                        <a:t>) mérése</a:t>
                      </a:r>
                      <a:endParaRPr lang="hu-HU" sz="1600" dirty="0"/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r>
                        <a:rPr lang="hu-HU" sz="1600" dirty="0"/>
                        <a:t>Minőségbiztosítási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Termékek, szolgáltatások minőségének a javítása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err="1"/>
                        <a:t>Ügyfélreklamációk</a:t>
                      </a:r>
                      <a:r>
                        <a:rPr lang="hu-HU" sz="1600" dirty="0"/>
                        <a:t> (</a:t>
                      </a:r>
                      <a:r>
                        <a:rPr lang="hu-HU" sz="1600" dirty="0" err="1"/>
                        <a:t>auditált</a:t>
                      </a:r>
                      <a:r>
                        <a:rPr lang="hu-HU" sz="1600" dirty="0"/>
                        <a:t>) mérése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892">
                <a:tc>
                  <a:txBody>
                    <a:bodyPr/>
                    <a:lstStyle/>
                    <a:p>
                      <a:r>
                        <a:rPr lang="hu-HU" sz="1600" dirty="0"/>
                        <a:t>Környezetvédelmi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Környezetterhelés</a:t>
                      </a:r>
                      <a:r>
                        <a:rPr lang="hu-HU" sz="1600" b="1" baseline="0" dirty="0">
                          <a:solidFill>
                            <a:srgbClr val="FF0000"/>
                          </a:solidFill>
                        </a:rPr>
                        <a:t> csökkentése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7FDD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Káros anyag kibocsátás (</a:t>
                      </a:r>
                      <a:r>
                        <a:rPr lang="hu-HU" sz="1600" dirty="0" err="1"/>
                        <a:t>auditált</a:t>
                      </a:r>
                      <a:r>
                        <a:rPr lang="hu-HU" sz="1600" dirty="0"/>
                        <a:t>) mérése</a:t>
                      </a:r>
                    </a:p>
                  </a:txBody>
                  <a:tcPr>
                    <a:solidFill>
                      <a:srgbClr val="7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776" y="2239743"/>
            <a:ext cx="2568542" cy="3424723"/>
          </a:xfrm>
          <a:prstGeom prst="rect">
            <a:avLst/>
          </a:prstGeom>
        </p:spPr>
      </p:pic>
      <p:sp>
        <p:nvSpPr>
          <p:cNvPr id="11" name="Tartalom helye 1"/>
          <p:cNvSpPr txBox="1">
            <a:spLocks/>
          </p:cNvSpPr>
          <p:nvPr/>
        </p:nvSpPr>
        <p:spPr>
          <a:xfrm rot="20071425">
            <a:off x="8500241" y="747675"/>
            <a:ext cx="3636477" cy="707886"/>
          </a:xfrm>
          <a:prstGeom prst="rect">
            <a:avLst/>
          </a:prstGeom>
          <a:solidFill>
            <a:srgbClr val="DE050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lnSpc>
                <a:spcPct val="100000"/>
              </a:lnSpc>
              <a:defRPr sz="1600" b="1" i="1" spc="200">
                <a:solidFill>
                  <a:srgbClr val="DE0501"/>
                </a:solidFill>
              </a:defRPr>
            </a:lvl1pPr>
          </a:lstStyle>
          <a:p>
            <a:pPr algn="ctr">
              <a:spcBef>
                <a:spcPts val="600"/>
              </a:spcBef>
            </a:pPr>
            <a:r>
              <a:rPr lang="hu-HU" sz="2000" dirty="0">
                <a:solidFill>
                  <a:srgbClr val="FFFF00"/>
                </a:solidFill>
              </a:rPr>
              <a:t>Miért fontos a célok meghatározása?</a:t>
            </a:r>
          </a:p>
        </p:txBody>
      </p:sp>
      <p:sp>
        <p:nvSpPr>
          <p:cNvPr id="12" name="Lefelé nyíl 11"/>
          <p:cNvSpPr/>
          <p:nvPr/>
        </p:nvSpPr>
        <p:spPr>
          <a:xfrm>
            <a:off x="7035800" y="904323"/>
            <a:ext cx="1016000" cy="1172502"/>
          </a:xfrm>
          <a:prstGeom prst="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Dátum helye 2">
            <a:extLst>
              <a:ext uri="{FF2B5EF4-FFF2-40B4-BE49-F238E27FC236}">
                <a16:creationId xmlns:a16="http://schemas.microsoft.com/office/drawing/2014/main" id="{05C9E6B3-AD96-443C-A5F4-29C8AD48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hu-HU" dirty="0">
                <a:solidFill>
                  <a:prstClr val="black">
                    <a:tint val="75000"/>
                  </a:prstClr>
                </a:solidFill>
              </a:rPr>
              <a:t>dr. Révész György, 2018.</a:t>
            </a:r>
          </a:p>
        </p:txBody>
      </p:sp>
    </p:spTree>
    <p:extLst>
      <p:ext uri="{BB962C8B-B14F-4D97-AF65-F5344CB8AC3E}">
        <p14:creationId xmlns:p14="http://schemas.microsoft.com/office/powerpoint/2010/main" val="402145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AFCF5F5E9BFF44782590912E3AE9CEB" ma:contentTypeVersion="" ma:contentTypeDescription="Új dokumentum létrehozása." ma:contentTypeScope="" ma:versionID="d04ba194375bf6498290bcda4e0875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485cf445407918673187eed66b36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59B998-13E5-43E9-A7F4-8406D76D7E8D}"/>
</file>

<file path=customXml/itemProps2.xml><?xml version="1.0" encoding="utf-8"?>
<ds:datastoreItem xmlns:ds="http://schemas.openxmlformats.org/officeDocument/2006/customXml" ds:itemID="{20E92D88-C839-4BE7-A5CE-79523889CD63}"/>
</file>

<file path=customXml/itemProps3.xml><?xml version="1.0" encoding="utf-8"?>
<ds:datastoreItem xmlns:ds="http://schemas.openxmlformats.org/officeDocument/2006/customXml" ds:itemID="{0ED66184-866F-49B9-B467-F993DCEC3550}"/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1283</Words>
  <Application>Microsoft Office PowerPoint</Application>
  <PresentationFormat>Szélesvásznú</PresentationFormat>
  <Paragraphs>325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1_Office-téma</vt:lpstr>
      <vt:lpstr>Office-téma</vt:lpstr>
      <vt:lpstr>A projektek eredményei, avagy mik is azok az eredmény-indikátorok?</vt:lpstr>
      <vt:lpstr>Projektcélok – emlékszünk?</vt:lpstr>
      <vt:lpstr>Shakespeare: A vihar (1610. körül)</vt:lpstr>
      <vt:lpstr>G. B. Shaw: Pygmalion (1871.)</vt:lpstr>
      <vt:lpstr>Molnár Ferenc: Egy, kettő, három (1929.)</vt:lpstr>
      <vt:lpstr>Sikeres-e a projekt?</vt:lpstr>
      <vt:lpstr>Szeretünk számvitel…</vt:lpstr>
      <vt:lpstr>Mit mérek? (ha nem lehet darabra….)</vt:lpstr>
      <vt:lpstr>Hogyan mérem?</vt:lpstr>
      <vt:lpstr>Kiindulási és végállapot mérése</vt:lpstr>
      <vt:lpstr>Nem is olyan egyszerű</vt:lpstr>
      <vt:lpstr>És nálunk?</vt:lpstr>
      <vt:lpstr>Megoldás: könnyű…</vt:lpstr>
      <vt:lpstr>Megoldás: nem könnyű, de beválik…</vt:lpstr>
      <vt:lpstr>És nálunk?</vt:lpstr>
      <vt:lpstr>PowerPoint-bemutató</vt:lpstr>
    </vt:vector>
  </TitlesOfParts>
  <Company>e-volreve Kft.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Projektek előkészítése és felügyelete</dc:title>
  <dc:creator>dr. Révész György</dc:creator>
  <cp:lastModifiedBy>dr. Révész György</cp:lastModifiedBy>
  <cp:revision>226</cp:revision>
  <dcterms:created xsi:type="dcterms:W3CDTF">2017-08-27T06:08:00Z</dcterms:created>
  <dcterms:modified xsi:type="dcterms:W3CDTF">2018-03-21T07:49:04Z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0x0101003AFCF5F5E9BFF44782590912E3AE9CEB</vt:lpwstr>
  </property>
</Properties>
</file>